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0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8" r:id="rId6"/>
    <p:sldId id="259" r:id="rId7"/>
    <p:sldId id="265" r:id="rId8"/>
    <p:sldId id="268" r:id="rId9"/>
    <p:sldId id="266" r:id="rId10"/>
    <p:sldId id="267" r:id="rId11"/>
    <p:sldId id="270" r:id="rId12"/>
    <p:sldId id="271" r:id="rId13"/>
    <p:sldId id="272" r:id="rId14"/>
    <p:sldId id="273" r:id="rId15"/>
    <p:sldId id="26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94605" autoAdjust="0"/>
  </p:normalViewPr>
  <p:slideViewPr>
    <p:cSldViewPr snapToGrid="0">
      <p:cViewPr varScale="1">
        <p:scale>
          <a:sx n="142" d="100"/>
          <a:sy n="142" d="100"/>
        </p:scale>
        <p:origin x="25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720856-93F0-4CC7-B7FD-2466914A11D4}" type="doc">
      <dgm:prSet loTypeId="urn:microsoft.com/office/officeart/2005/8/layout/hierarchy3" loCatId="hierarchy" qsTypeId="urn:microsoft.com/office/officeart/2005/8/quickstyle/simple2" qsCatId="simple" csTypeId="urn:microsoft.com/office/officeart/2005/8/colors/accent3_2" csCatId="accent3" phldr="1"/>
      <dgm:spPr/>
    </dgm:pt>
    <dgm:pt modelId="{4AF52931-E4CA-4429-AACB-B8747CDB2409}">
      <dgm:prSet phldrT="[Text]"/>
      <dgm:spPr/>
      <dgm:t>
        <a:bodyPr/>
        <a:lstStyle/>
        <a:p>
          <a:r>
            <a:rPr lang="en-US"/>
            <a:t>Jason Luttrell</a:t>
          </a:r>
        </a:p>
      </dgm:t>
    </dgm:pt>
    <dgm:pt modelId="{67B2FC97-2FAE-4EFE-9DEE-E4216C657F35}" type="parTrans" cxnId="{F82329C8-C3B2-4E9B-9033-528488D72705}">
      <dgm:prSet/>
      <dgm:spPr/>
      <dgm:t>
        <a:bodyPr/>
        <a:lstStyle/>
        <a:p>
          <a:endParaRPr lang="en-US" sz="1400"/>
        </a:p>
      </dgm:t>
    </dgm:pt>
    <dgm:pt modelId="{D86AF01C-9CBC-41F8-9354-48CD82BDFDC9}" type="sibTrans" cxnId="{F82329C8-C3B2-4E9B-9033-528488D72705}">
      <dgm:prSet/>
      <dgm:spPr/>
      <dgm:t>
        <a:bodyPr/>
        <a:lstStyle/>
        <a:p>
          <a:endParaRPr lang="en-US"/>
        </a:p>
      </dgm:t>
    </dgm:pt>
    <dgm:pt modelId="{81BEB84D-9A77-49C6-9301-B3359FCAC75F}">
      <dgm:prSet phldrT="[Text]"/>
      <dgm:spPr/>
      <dgm:t>
        <a:bodyPr/>
        <a:lstStyle/>
        <a:p>
          <a:r>
            <a:rPr lang="en-US"/>
            <a:t>Anthony Nguyen</a:t>
          </a:r>
        </a:p>
      </dgm:t>
    </dgm:pt>
    <dgm:pt modelId="{AE4D0D43-0332-4F79-8D35-BCD8C10758AE}" type="parTrans" cxnId="{420EF6C4-7321-43BE-A2FC-253606B1E06A}">
      <dgm:prSet/>
      <dgm:spPr/>
      <dgm:t>
        <a:bodyPr/>
        <a:lstStyle/>
        <a:p>
          <a:endParaRPr lang="en-US" sz="1400"/>
        </a:p>
      </dgm:t>
    </dgm:pt>
    <dgm:pt modelId="{5D260F18-25D2-4074-87F1-7E78DDA61C58}" type="sibTrans" cxnId="{420EF6C4-7321-43BE-A2FC-253606B1E06A}">
      <dgm:prSet/>
      <dgm:spPr/>
      <dgm:t>
        <a:bodyPr/>
        <a:lstStyle/>
        <a:p>
          <a:endParaRPr lang="en-US"/>
        </a:p>
      </dgm:t>
    </dgm:pt>
    <dgm:pt modelId="{BFF9359E-E9B1-4B73-BACC-2C7988765B16}">
      <dgm:prSet phldrT="[Text]"/>
      <dgm:spPr/>
      <dgm:t>
        <a:bodyPr/>
        <a:lstStyle/>
        <a:p>
          <a:r>
            <a:rPr lang="en-US"/>
            <a:t>Andrew Estrada</a:t>
          </a:r>
        </a:p>
      </dgm:t>
    </dgm:pt>
    <dgm:pt modelId="{6E0A40FA-1B79-4089-8B9A-3BA22865FE4E}" type="parTrans" cxnId="{516EC545-1971-48B3-978C-4756FCDCCFD9}">
      <dgm:prSet/>
      <dgm:spPr/>
      <dgm:t>
        <a:bodyPr/>
        <a:lstStyle/>
        <a:p>
          <a:endParaRPr lang="en-US" sz="1400"/>
        </a:p>
      </dgm:t>
    </dgm:pt>
    <dgm:pt modelId="{1CEF1965-C516-4C44-BAE3-2FA3F5116930}" type="sibTrans" cxnId="{516EC545-1971-48B3-978C-4756FCDCCFD9}">
      <dgm:prSet/>
      <dgm:spPr/>
      <dgm:t>
        <a:bodyPr/>
        <a:lstStyle/>
        <a:p>
          <a:endParaRPr lang="en-US"/>
        </a:p>
      </dgm:t>
    </dgm:pt>
    <dgm:pt modelId="{DD562222-5002-458A-8B5B-892F20BD15F4}" type="pres">
      <dgm:prSet presAssocID="{C7720856-93F0-4CC7-B7FD-2466914A11D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290F4A9-05D5-45F3-8C0B-3CF2E834293D}" type="pres">
      <dgm:prSet presAssocID="{4AF52931-E4CA-4429-AACB-B8747CDB2409}" presName="root" presStyleCnt="0"/>
      <dgm:spPr/>
    </dgm:pt>
    <dgm:pt modelId="{DBB7455F-A3BD-4DB5-A240-4534933A1F35}" type="pres">
      <dgm:prSet presAssocID="{4AF52931-E4CA-4429-AACB-B8747CDB2409}" presName="rootComposite" presStyleCnt="0"/>
      <dgm:spPr/>
    </dgm:pt>
    <dgm:pt modelId="{417F6E22-6AE4-4481-87BA-A1A451DA0A1C}" type="pres">
      <dgm:prSet presAssocID="{4AF52931-E4CA-4429-AACB-B8747CDB2409}" presName="rootText" presStyleLbl="node1" presStyleIdx="0" presStyleCnt="3"/>
      <dgm:spPr/>
    </dgm:pt>
    <dgm:pt modelId="{614AD7E2-EAD0-47F8-942A-FEB9412112DA}" type="pres">
      <dgm:prSet presAssocID="{4AF52931-E4CA-4429-AACB-B8747CDB2409}" presName="rootConnector" presStyleLbl="node1" presStyleIdx="0" presStyleCnt="3"/>
      <dgm:spPr/>
    </dgm:pt>
    <dgm:pt modelId="{83668761-1C01-480B-B0DA-949C9288C3EF}" type="pres">
      <dgm:prSet presAssocID="{4AF52931-E4CA-4429-AACB-B8747CDB2409}" presName="childShape" presStyleCnt="0"/>
      <dgm:spPr/>
    </dgm:pt>
    <dgm:pt modelId="{3BC5FA87-5C85-4FDC-A7D5-0504D1844B71}" type="pres">
      <dgm:prSet presAssocID="{81BEB84D-9A77-49C6-9301-B3359FCAC75F}" presName="root" presStyleCnt="0"/>
      <dgm:spPr/>
    </dgm:pt>
    <dgm:pt modelId="{DB1EB5CD-FCFB-4033-B3D0-F6C62110EB99}" type="pres">
      <dgm:prSet presAssocID="{81BEB84D-9A77-49C6-9301-B3359FCAC75F}" presName="rootComposite" presStyleCnt="0"/>
      <dgm:spPr/>
    </dgm:pt>
    <dgm:pt modelId="{FBE9EB8B-032E-4281-8FE8-81EA7F4A27EC}" type="pres">
      <dgm:prSet presAssocID="{81BEB84D-9A77-49C6-9301-B3359FCAC75F}" presName="rootText" presStyleLbl="node1" presStyleIdx="1" presStyleCnt="3"/>
      <dgm:spPr/>
    </dgm:pt>
    <dgm:pt modelId="{387B6492-A9A6-4CB8-9496-63E373508806}" type="pres">
      <dgm:prSet presAssocID="{81BEB84D-9A77-49C6-9301-B3359FCAC75F}" presName="rootConnector" presStyleLbl="node1" presStyleIdx="1" presStyleCnt="3"/>
      <dgm:spPr/>
    </dgm:pt>
    <dgm:pt modelId="{44832F7F-410B-4E13-B6B9-BFB14AADC2CB}" type="pres">
      <dgm:prSet presAssocID="{81BEB84D-9A77-49C6-9301-B3359FCAC75F}" presName="childShape" presStyleCnt="0"/>
      <dgm:spPr/>
    </dgm:pt>
    <dgm:pt modelId="{9554E754-4241-4672-8F67-9A913D226645}" type="pres">
      <dgm:prSet presAssocID="{BFF9359E-E9B1-4B73-BACC-2C7988765B16}" presName="root" presStyleCnt="0"/>
      <dgm:spPr/>
    </dgm:pt>
    <dgm:pt modelId="{D8D6E4C9-2FAF-4308-ABB3-1E1E220D99C4}" type="pres">
      <dgm:prSet presAssocID="{BFF9359E-E9B1-4B73-BACC-2C7988765B16}" presName="rootComposite" presStyleCnt="0"/>
      <dgm:spPr/>
    </dgm:pt>
    <dgm:pt modelId="{6E8805FD-BBFE-428F-84D5-7BBFDEEBE6A0}" type="pres">
      <dgm:prSet presAssocID="{BFF9359E-E9B1-4B73-BACC-2C7988765B16}" presName="rootText" presStyleLbl="node1" presStyleIdx="2" presStyleCnt="3"/>
      <dgm:spPr/>
    </dgm:pt>
    <dgm:pt modelId="{E394824E-EDD9-49D3-8F0D-63913E21693B}" type="pres">
      <dgm:prSet presAssocID="{BFF9359E-E9B1-4B73-BACC-2C7988765B16}" presName="rootConnector" presStyleLbl="node1" presStyleIdx="2" presStyleCnt="3"/>
      <dgm:spPr/>
    </dgm:pt>
    <dgm:pt modelId="{5210A85E-DC31-4C64-9588-BEAF65712E4F}" type="pres">
      <dgm:prSet presAssocID="{BFF9359E-E9B1-4B73-BACC-2C7988765B16}" presName="childShape" presStyleCnt="0"/>
      <dgm:spPr/>
    </dgm:pt>
  </dgm:ptLst>
  <dgm:cxnLst>
    <dgm:cxn modelId="{8CBEE234-0620-4AA3-A0FE-7AF51B608A2D}" type="presOf" srcId="{81BEB84D-9A77-49C6-9301-B3359FCAC75F}" destId="{FBE9EB8B-032E-4281-8FE8-81EA7F4A27EC}" srcOrd="0" destOrd="0" presId="urn:microsoft.com/office/officeart/2005/8/layout/hierarchy3"/>
    <dgm:cxn modelId="{048CE33B-3FDF-482E-887E-340DC0A31468}" type="presOf" srcId="{C7720856-93F0-4CC7-B7FD-2466914A11D4}" destId="{DD562222-5002-458A-8B5B-892F20BD15F4}" srcOrd="0" destOrd="0" presId="urn:microsoft.com/office/officeart/2005/8/layout/hierarchy3"/>
    <dgm:cxn modelId="{6B3ED35F-DD86-420A-BBC1-B1CB9C94E1F0}" type="presOf" srcId="{4AF52931-E4CA-4429-AACB-B8747CDB2409}" destId="{417F6E22-6AE4-4481-87BA-A1A451DA0A1C}" srcOrd="0" destOrd="0" presId="urn:microsoft.com/office/officeart/2005/8/layout/hierarchy3"/>
    <dgm:cxn modelId="{516EC545-1971-48B3-978C-4756FCDCCFD9}" srcId="{C7720856-93F0-4CC7-B7FD-2466914A11D4}" destId="{BFF9359E-E9B1-4B73-BACC-2C7988765B16}" srcOrd="2" destOrd="0" parTransId="{6E0A40FA-1B79-4089-8B9A-3BA22865FE4E}" sibTransId="{1CEF1965-C516-4C44-BAE3-2FA3F5116930}"/>
    <dgm:cxn modelId="{1D49826C-C605-44A0-BAD9-63CF425F77A2}" type="presOf" srcId="{81BEB84D-9A77-49C6-9301-B3359FCAC75F}" destId="{387B6492-A9A6-4CB8-9496-63E373508806}" srcOrd="1" destOrd="0" presId="urn:microsoft.com/office/officeart/2005/8/layout/hierarchy3"/>
    <dgm:cxn modelId="{5ED5E57D-A7C9-448B-BDD6-CD6884F8B119}" type="presOf" srcId="{BFF9359E-E9B1-4B73-BACC-2C7988765B16}" destId="{E394824E-EDD9-49D3-8F0D-63913E21693B}" srcOrd="1" destOrd="0" presId="urn:microsoft.com/office/officeart/2005/8/layout/hierarchy3"/>
    <dgm:cxn modelId="{E09A8C80-53DA-478D-A304-F78A51A00EAB}" type="presOf" srcId="{BFF9359E-E9B1-4B73-BACC-2C7988765B16}" destId="{6E8805FD-BBFE-428F-84D5-7BBFDEEBE6A0}" srcOrd="0" destOrd="0" presId="urn:microsoft.com/office/officeart/2005/8/layout/hierarchy3"/>
    <dgm:cxn modelId="{2FCF0D83-5E7D-4EE7-98CD-33B1C65F5F24}" type="presOf" srcId="{4AF52931-E4CA-4429-AACB-B8747CDB2409}" destId="{614AD7E2-EAD0-47F8-942A-FEB9412112DA}" srcOrd="1" destOrd="0" presId="urn:microsoft.com/office/officeart/2005/8/layout/hierarchy3"/>
    <dgm:cxn modelId="{420EF6C4-7321-43BE-A2FC-253606B1E06A}" srcId="{C7720856-93F0-4CC7-B7FD-2466914A11D4}" destId="{81BEB84D-9A77-49C6-9301-B3359FCAC75F}" srcOrd="1" destOrd="0" parTransId="{AE4D0D43-0332-4F79-8D35-BCD8C10758AE}" sibTransId="{5D260F18-25D2-4074-87F1-7E78DDA61C58}"/>
    <dgm:cxn modelId="{F82329C8-C3B2-4E9B-9033-528488D72705}" srcId="{C7720856-93F0-4CC7-B7FD-2466914A11D4}" destId="{4AF52931-E4CA-4429-AACB-B8747CDB2409}" srcOrd="0" destOrd="0" parTransId="{67B2FC97-2FAE-4EFE-9DEE-E4216C657F35}" sibTransId="{D86AF01C-9CBC-41F8-9354-48CD82BDFDC9}"/>
    <dgm:cxn modelId="{22B5CD75-AE9E-4425-BF88-198E3BCFE961}" type="presParOf" srcId="{DD562222-5002-458A-8B5B-892F20BD15F4}" destId="{D290F4A9-05D5-45F3-8C0B-3CF2E834293D}" srcOrd="0" destOrd="0" presId="urn:microsoft.com/office/officeart/2005/8/layout/hierarchy3"/>
    <dgm:cxn modelId="{05FB5D9A-54D7-45B5-A877-D427B021B5FF}" type="presParOf" srcId="{D290F4A9-05D5-45F3-8C0B-3CF2E834293D}" destId="{DBB7455F-A3BD-4DB5-A240-4534933A1F35}" srcOrd="0" destOrd="0" presId="urn:microsoft.com/office/officeart/2005/8/layout/hierarchy3"/>
    <dgm:cxn modelId="{52B580FF-C9E4-45F8-A3D3-469980DA4C33}" type="presParOf" srcId="{DBB7455F-A3BD-4DB5-A240-4534933A1F35}" destId="{417F6E22-6AE4-4481-87BA-A1A451DA0A1C}" srcOrd="0" destOrd="0" presId="urn:microsoft.com/office/officeart/2005/8/layout/hierarchy3"/>
    <dgm:cxn modelId="{E9E796BD-4C61-4C20-8B7C-093164A8026D}" type="presParOf" srcId="{DBB7455F-A3BD-4DB5-A240-4534933A1F35}" destId="{614AD7E2-EAD0-47F8-942A-FEB9412112DA}" srcOrd="1" destOrd="0" presId="urn:microsoft.com/office/officeart/2005/8/layout/hierarchy3"/>
    <dgm:cxn modelId="{358F0BD4-FAFA-4ACF-885C-A9D0819C77E1}" type="presParOf" srcId="{D290F4A9-05D5-45F3-8C0B-3CF2E834293D}" destId="{83668761-1C01-480B-B0DA-949C9288C3EF}" srcOrd="1" destOrd="0" presId="urn:microsoft.com/office/officeart/2005/8/layout/hierarchy3"/>
    <dgm:cxn modelId="{2FE5F0BD-1475-4848-AD1D-E702B3657775}" type="presParOf" srcId="{DD562222-5002-458A-8B5B-892F20BD15F4}" destId="{3BC5FA87-5C85-4FDC-A7D5-0504D1844B71}" srcOrd="1" destOrd="0" presId="urn:microsoft.com/office/officeart/2005/8/layout/hierarchy3"/>
    <dgm:cxn modelId="{CAB6A486-7A38-49A6-B2AB-E01AE40196FD}" type="presParOf" srcId="{3BC5FA87-5C85-4FDC-A7D5-0504D1844B71}" destId="{DB1EB5CD-FCFB-4033-B3D0-F6C62110EB99}" srcOrd="0" destOrd="0" presId="urn:microsoft.com/office/officeart/2005/8/layout/hierarchy3"/>
    <dgm:cxn modelId="{FCB19AB9-1906-4FA7-B6EF-C391C17A4F34}" type="presParOf" srcId="{DB1EB5CD-FCFB-4033-B3D0-F6C62110EB99}" destId="{FBE9EB8B-032E-4281-8FE8-81EA7F4A27EC}" srcOrd="0" destOrd="0" presId="urn:microsoft.com/office/officeart/2005/8/layout/hierarchy3"/>
    <dgm:cxn modelId="{EA1028F7-4911-4D50-9DD1-E79661A343DE}" type="presParOf" srcId="{DB1EB5CD-FCFB-4033-B3D0-F6C62110EB99}" destId="{387B6492-A9A6-4CB8-9496-63E373508806}" srcOrd="1" destOrd="0" presId="urn:microsoft.com/office/officeart/2005/8/layout/hierarchy3"/>
    <dgm:cxn modelId="{C8036709-4D90-4B92-8C5B-5335BE8AA446}" type="presParOf" srcId="{3BC5FA87-5C85-4FDC-A7D5-0504D1844B71}" destId="{44832F7F-410B-4E13-B6B9-BFB14AADC2CB}" srcOrd="1" destOrd="0" presId="urn:microsoft.com/office/officeart/2005/8/layout/hierarchy3"/>
    <dgm:cxn modelId="{68609B7C-8614-4D49-93A0-5D6587760C30}" type="presParOf" srcId="{DD562222-5002-458A-8B5B-892F20BD15F4}" destId="{9554E754-4241-4672-8F67-9A913D226645}" srcOrd="2" destOrd="0" presId="urn:microsoft.com/office/officeart/2005/8/layout/hierarchy3"/>
    <dgm:cxn modelId="{48332B49-721A-472E-9E73-338FD9D5F12D}" type="presParOf" srcId="{9554E754-4241-4672-8F67-9A913D226645}" destId="{D8D6E4C9-2FAF-4308-ABB3-1E1E220D99C4}" srcOrd="0" destOrd="0" presId="urn:microsoft.com/office/officeart/2005/8/layout/hierarchy3"/>
    <dgm:cxn modelId="{97347620-DE60-40BA-82E8-EF9864C2FA7B}" type="presParOf" srcId="{D8D6E4C9-2FAF-4308-ABB3-1E1E220D99C4}" destId="{6E8805FD-BBFE-428F-84D5-7BBFDEEBE6A0}" srcOrd="0" destOrd="0" presId="urn:microsoft.com/office/officeart/2005/8/layout/hierarchy3"/>
    <dgm:cxn modelId="{BF66A28D-003E-4DDD-B7F1-C021B9AE11A3}" type="presParOf" srcId="{D8D6E4C9-2FAF-4308-ABB3-1E1E220D99C4}" destId="{E394824E-EDD9-49D3-8F0D-63913E21693B}" srcOrd="1" destOrd="0" presId="urn:microsoft.com/office/officeart/2005/8/layout/hierarchy3"/>
    <dgm:cxn modelId="{0386FA80-58D0-4FC0-B2AD-433148916AA3}" type="presParOf" srcId="{9554E754-4241-4672-8F67-9A913D226645}" destId="{5210A85E-DC31-4C64-9588-BEAF65712E4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7F6E22-6AE4-4481-87BA-A1A451DA0A1C}">
      <dsp:nvSpPr>
        <dsp:cNvPr id="0" name=""/>
        <dsp:cNvSpPr/>
      </dsp:nvSpPr>
      <dsp:spPr>
        <a:xfrm>
          <a:off x="1227" y="1247678"/>
          <a:ext cx="2873126" cy="143656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55880" rIns="8382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Jason Luttrell</a:t>
          </a:r>
        </a:p>
      </dsp:txBody>
      <dsp:txXfrm>
        <a:off x="43302" y="1289753"/>
        <a:ext cx="2788976" cy="1352413"/>
      </dsp:txXfrm>
    </dsp:sp>
    <dsp:sp modelId="{FBE9EB8B-032E-4281-8FE8-81EA7F4A27EC}">
      <dsp:nvSpPr>
        <dsp:cNvPr id="0" name=""/>
        <dsp:cNvSpPr/>
      </dsp:nvSpPr>
      <dsp:spPr>
        <a:xfrm>
          <a:off x="3592636" y="1247678"/>
          <a:ext cx="2873126" cy="143656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55880" rIns="8382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Anthony Nguyen</a:t>
          </a:r>
        </a:p>
      </dsp:txBody>
      <dsp:txXfrm>
        <a:off x="3634711" y="1289753"/>
        <a:ext cx="2788976" cy="1352413"/>
      </dsp:txXfrm>
    </dsp:sp>
    <dsp:sp modelId="{6E8805FD-BBFE-428F-84D5-7BBFDEEBE6A0}">
      <dsp:nvSpPr>
        <dsp:cNvPr id="0" name=""/>
        <dsp:cNvSpPr/>
      </dsp:nvSpPr>
      <dsp:spPr>
        <a:xfrm>
          <a:off x="7184045" y="1247678"/>
          <a:ext cx="2873126" cy="143656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55880" rIns="8382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Andrew Estrada</a:t>
          </a:r>
        </a:p>
      </dsp:txBody>
      <dsp:txXfrm>
        <a:off x="7226120" y="1289753"/>
        <a:ext cx="2788976" cy="13524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8F4EA64-D5E8-4450-BC30-7DFC4EBD38F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641F71-C740-4CC1-840C-5FB23C8519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963B1-226B-4B24-8975-7DD28730789D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CE577-AAC9-4588-9221-506DA251D4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9921CD-9C42-44C5-B535-5F5FA40227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FA9CF0-FE85-40E5-A3E4-9D8D4A205BC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6780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jp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0BE83-1F76-412F-817F-6B87541A62B7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54AA9-D1C5-4A71-8BC1-393246244D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209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54AA9-D1C5-4A71-8BC1-393246244DD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09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54AA9-D1C5-4A71-8BC1-393246244DD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254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54AA9-D1C5-4A71-8BC1-393246244DD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338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C8BFBB-B831-3919-490E-64F9855E2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B92673-5EFE-7A37-DA1F-E391FB74DA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0A21C7-742D-5F74-CF30-71358484E5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E7AB08-0612-8A0D-2787-B579BDDE6B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54AA9-D1C5-4A71-8BC1-393246244DD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6364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5B8BD-C0A0-6287-966B-9DCDF0213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635070-FA6B-6737-C9A5-1891406C7B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C2C65F-205F-5755-DE93-E81DBCB18B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91DC04-6201-68FB-CA8F-2BDA632F40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54AA9-D1C5-4A71-8BC1-393246244DD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02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5C0AD-72BD-2CB1-C7C1-1C928A9DD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CD1D69-5DD5-5523-51EE-F812493045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775056-2606-E046-ED67-BC63DF04E2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C56AFC-6D26-A76D-1421-9FA7E75D5D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54AA9-D1C5-4A71-8BC1-393246244DD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1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0F1BA-C76A-0B7B-E91A-7CF61E08A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459F69-8970-0447-7E60-072EAD3EAE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540734-DA70-3674-6CB2-DB4D6002C7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938B8-3E91-DF21-A9C9-B1F6E3615D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54AA9-D1C5-4A71-8BC1-393246244DD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256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54AA9-D1C5-4A71-8BC1-393246244DD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333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ine barrels">
            <a:extLst>
              <a:ext uri="{FF2B5EF4-FFF2-40B4-BE49-F238E27FC236}">
                <a16:creationId xmlns:a16="http://schemas.microsoft.com/office/drawing/2014/main" id="{05389241-B0EB-45DF-3A83-9565A58DE9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487" r="8266" b="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03FCE02C-6EC6-4E09-BC2C-9FDED4DE236E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5500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207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5A7A-4A9A-410F-B848-AB998ACC9419}" type="datetimeFigureOut">
              <a:rPr lang="en-US" smtClean="0"/>
              <a:pPr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809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F3E88-2D66-4D17-B0FA-EA13CB20B2FF}" type="datetimeFigureOut">
              <a:rPr lang="en-US" smtClean="0"/>
              <a:pPr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492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36E1-9596-4E98-8786-4A17C5D29C65}" type="datetimeFigureOut">
              <a:rPr lang="en-US" smtClean="0"/>
              <a:pPr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11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bg2">
                <a:tint val="80000"/>
                <a:shade val="100000"/>
                <a:satMod val="300000"/>
              </a:schemeClr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600">
                <a:solidFill>
                  <a:schemeClr val="bg2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EE4D1A55-63BC-4BA2-9538-7DDEADA10621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7024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2080"/>
            <a:ext cx="2112264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369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01ABB-8821-4BF5-97A9-E1A66ACAEAA9}" type="datetimeFigureOut">
              <a:rPr lang="en-US" smtClean="0"/>
              <a:pPr/>
              <a:t>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3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37B1C-D4A1-4A4F-A470-80868146AFC5}" type="datetimeFigureOut">
              <a:rPr lang="en-US" smtClean="0"/>
              <a:pPr/>
              <a:t>2/24/2025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443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1D1B9-F39E-471E-80A9-595CAA5664AD}" type="datetimeFigureOut">
              <a:rPr lang="en-US" smtClean="0"/>
              <a:pPr/>
              <a:t>2/24/2025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128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EABC-E2B9-4606-A74F-CB06AF596887}" type="datetimeFigureOut">
              <a:rPr lang="en-US" smtClean="0"/>
              <a:pPr/>
              <a:t>2/24/2025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011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850A0-01A3-4F4E-AA52-F716A9BFD4EB}" type="datetimeFigureOut">
              <a:rPr lang="en-US" smtClean="0"/>
              <a:pPr/>
              <a:t>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397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rgbClr val="969696"/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5811CCA-BB49-46C7-A0E2-F42339750F9A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en-US" sz="10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223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9464" y="6214535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7205CAA-4E5A-4223-BD55-C5D2841AC9EF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214535"/>
            <a:ext cx="521208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14667" y="6214535"/>
            <a:ext cx="146304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1309706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0EC3D-482A-4E73-B198-E8341A0D09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632" y="1559768"/>
            <a:ext cx="5068568" cy="3135379"/>
          </a:xfrm>
        </p:spPr>
        <p:txBody>
          <a:bodyPr>
            <a:normAutofit/>
          </a:bodyPr>
          <a:lstStyle/>
          <a:p>
            <a:r>
              <a:rPr lang="en-US" sz="6000" dirty="0"/>
              <a:t>Bachus </a:t>
            </a:r>
            <a:r>
              <a:rPr lang="en-US" sz="4400" cap="none" dirty="0"/>
              <a:t>Database Design</a:t>
            </a:r>
            <a:endParaRPr lang="en-US" sz="44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048EE7C-B77F-4E59-88A7-DD66337BB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3633" y="4708186"/>
            <a:ext cx="5068567" cy="79708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By The Space Unicorns</a:t>
            </a:r>
          </a:p>
          <a:p>
            <a:pPr>
              <a:spcAft>
                <a:spcPts val="600"/>
              </a:spcAft>
            </a:pPr>
            <a:r>
              <a:rPr lang="en-US"/>
              <a:t>2/24/25</a:t>
            </a:r>
          </a:p>
        </p:txBody>
      </p:sp>
      <p:pic>
        <p:nvPicPr>
          <p:cNvPr id="4" name="Picture 3" descr="A logo of a unicorn&#10;&#10;AI-generated content may be incorrect.">
            <a:extLst>
              <a:ext uri="{FF2B5EF4-FFF2-40B4-BE49-F238E27FC236}">
                <a16:creationId xmlns:a16="http://schemas.microsoft.com/office/drawing/2014/main" id="{8D820ECD-E56B-9A45-EDC7-9624F60370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44" r="4" b="19353"/>
          <a:stretch/>
        </p:blipFill>
        <p:spPr>
          <a:xfrm>
            <a:off x="6601691" y="2319690"/>
            <a:ext cx="3262746" cy="241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6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74D3E4-FEFE-B416-F090-AE9581A54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4632264-76C8-9FE0-8AEB-7304F0B1C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766B58-6896-05D1-F318-6335BB23D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F204EEE-EF01-065F-F737-8DBDFB2DE5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CA3F3-05B8-2C13-0C0B-4B1F91A46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727626"/>
            <a:ext cx="4602152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Report 3 of 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1C2F75-516E-653A-CAD4-D10AA93C7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6344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F3A2E06-1B1F-A996-35B1-7FD9053E7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9" y="640080"/>
            <a:ext cx="5056652" cy="5577840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A6239A-69FC-E3D4-21D7-A45F192F5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720" y="809471"/>
            <a:ext cx="4713890" cy="5239058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A7A53-0257-AFA7-22D6-1B903AD4AF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46137" y="2538919"/>
            <a:ext cx="4602152" cy="359688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Number of Cases of Wine Type Ordered by Distributor</a:t>
            </a:r>
          </a:p>
          <a:p>
            <a:r>
              <a:rPr lang="en-US" dirty="0"/>
              <a:t>Lists each distributor and the number of cases of each wine type that they order</a:t>
            </a:r>
          </a:p>
          <a:p>
            <a:r>
              <a:rPr lang="en-US" dirty="0"/>
              <a:t>If a distributor orders multiple types, there will be multiple rows for that distributor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66498E2-465A-7331-3A27-A5DA4EEB2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02365" y="374904"/>
            <a:ext cx="5117780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140C7C-6E67-6756-2DF6-6A6F0C7B9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333" y="2538288"/>
            <a:ext cx="4667901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213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A0B76B-7793-4346-AAF3-0BEC24E54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White calculator">
            <a:extLst>
              <a:ext uri="{FF2B5EF4-FFF2-40B4-BE49-F238E27FC236}">
                <a16:creationId xmlns:a16="http://schemas.microsoft.com/office/drawing/2014/main" id="{984E2D21-68ED-D401-8B5F-B216D6BA4B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430" r="48861" b="-1"/>
          <a:stretch/>
        </p:blipFill>
        <p:spPr>
          <a:xfrm>
            <a:off x="2" y="10"/>
            <a:ext cx="4079708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DCC942F-4DE8-44CA-B824-B58DB1751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6625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C66397-7CCA-B987-7BB1-F43ABDE69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192" y="642593"/>
            <a:ext cx="6280826" cy="1746504"/>
          </a:xfrm>
        </p:spPr>
        <p:txBody>
          <a:bodyPr>
            <a:normAutofit/>
          </a:bodyPr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BF229-C33C-8E9D-2849-E69798001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2386584"/>
            <a:ext cx="6280826" cy="364845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Owners would be in an executive department and one owner would be the nominal manager of that department</a:t>
            </a:r>
          </a:p>
          <a:p>
            <a:pPr>
              <a:lnSpc>
                <a:spcPct val="90000"/>
              </a:lnSpc>
            </a:pPr>
            <a:r>
              <a:rPr lang="en-US" sz="1500"/>
              <a:t>Reorder quantities would be identified for each reorder part</a:t>
            </a:r>
          </a:p>
          <a:p>
            <a:pPr>
              <a:lnSpc>
                <a:spcPct val="90000"/>
              </a:lnSpc>
            </a:pPr>
            <a:r>
              <a:rPr lang="en-US" sz="1500"/>
              <a:t>Salaried employee compensation rates would be calculated hourly based on a 40 hour work week and 52 weeks a year</a:t>
            </a:r>
          </a:p>
          <a:p>
            <a:pPr>
              <a:lnSpc>
                <a:spcPct val="90000"/>
              </a:lnSpc>
            </a:pPr>
            <a:r>
              <a:rPr lang="en-US" sz="1500"/>
              <a:t>Salaried employees would be automatically logged as working a 40 hour week for payroll purposes.</a:t>
            </a:r>
          </a:p>
          <a:p>
            <a:pPr>
              <a:lnSpc>
                <a:spcPct val="90000"/>
              </a:lnSpc>
            </a:pPr>
            <a:r>
              <a:rPr lang="en-US" sz="1500"/>
              <a:t>One grape goes to one wine</a:t>
            </a:r>
          </a:p>
          <a:p>
            <a:pPr>
              <a:lnSpc>
                <a:spcPct val="90000"/>
              </a:lnSpc>
            </a:pPr>
            <a:r>
              <a:rPr lang="en-US" sz="1500"/>
              <a:t>All batches would be graded and priced individually</a:t>
            </a:r>
          </a:p>
          <a:p>
            <a:pPr>
              <a:lnSpc>
                <a:spcPct val="90000"/>
              </a:lnSpc>
            </a:pPr>
            <a:r>
              <a:rPr lang="en-US" sz="1500"/>
              <a:t>Orders would contain only 1 type of wine each.</a:t>
            </a:r>
          </a:p>
          <a:p>
            <a:pPr>
              <a:lnSpc>
                <a:spcPct val="90000"/>
              </a:lnSpc>
            </a:pPr>
            <a:r>
              <a:rPr lang="en-US" sz="1500"/>
              <a:t>Smallest order quantity is 1 case</a:t>
            </a:r>
          </a:p>
        </p:txBody>
      </p:sp>
    </p:spTree>
    <p:extLst>
      <p:ext uri="{BB962C8B-B14F-4D97-AF65-F5344CB8AC3E}">
        <p14:creationId xmlns:p14="http://schemas.microsoft.com/office/powerpoint/2010/main" val="3565759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B8CD641-9DEB-4AF5-8236-E9C9CD4C9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5E296C-7F37-495B-9C8F-C56402F0B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FEA77F-6150-4990-AB1A-6C6AD09F7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6CC1B5B-CB1B-482B-BF03-89D1498F6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B537E3F-FCF5-4357-95F0-E51BBB463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7DF7FB3-680A-495D-816C-0B5753E734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DCC6119-A328-47FF-B1A6-2D09C0933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3585677-2F18-48C1-8C09-C26AD3F635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82BAEE8-511C-4F88-8C15-CCCB76D02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063F48-0666-4FAD-93CE-260C63B1BF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46050" ty="-114300" sx="53000" sy="53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902F946-F788-48B1-8FE8-1260C20C85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782C6AC-9E78-4AC5-B98F-A466F06DB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035" y="621793"/>
            <a:ext cx="10951919" cy="5614416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2BAEBB-B897-4E2E-8BE7-753F1060B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170" y="3659110"/>
            <a:ext cx="9732773" cy="1465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/>
              <a:t>Contact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9DEA66-4826-47AE-AD32-B06226F8E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5124222"/>
            <a:ext cx="9517450" cy="63890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pc="80" dirty="0"/>
              <a:t>Starfieldoffice@spaceunicorns.com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92FB751-4193-4666-9F39-1CDF96FD0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C547666-6BC2-4126-AF64-5A7DE9FE8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446823"/>
            <a:ext cx="1691640" cy="645295"/>
            <a:chOff x="5250180" y="1267730"/>
            <a:chExt cx="1691640" cy="645295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5E714C1-D900-4574-ACE5-2355EA39C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79FBBC0-B387-4916-86C5-510F13BA1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0878BFC-6116-4A2F-8EFA-EB03B7C9B5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913025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E3AED392-F4FF-45D7-9A91-FD20E7E29C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92937" y="1395172"/>
            <a:ext cx="2216708" cy="221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06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lose up leaves">
            <a:extLst>
              <a:ext uri="{FF2B5EF4-FFF2-40B4-BE49-F238E27FC236}">
                <a16:creationId xmlns:a16="http://schemas.microsoft.com/office/drawing/2014/main" id="{C542C31E-A9A6-4196-9C15-D9E26F2B21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50B972-0B7A-40CD-9E79-07E8A87AB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>
              <a:tabLst>
                <a:tab pos="4119563" algn="l"/>
              </a:tabLst>
            </a:pPr>
            <a:r>
              <a:rPr lang="en-US"/>
              <a:t>Meet The Team</a:t>
            </a:r>
          </a:p>
        </p:txBody>
      </p:sp>
      <p:graphicFrame>
        <p:nvGraphicFramePr>
          <p:cNvPr id="9" name="Content Placeholder 8" descr="Smart Art Icons">
            <a:extLst>
              <a:ext uri="{FF2B5EF4-FFF2-40B4-BE49-F238E27FC236}">
                <a16:creationId xmlns:a16="http://schemas.microsoft.com/office/drawing/2014/main" id="{8FF6EDB8-0D3A-4193-BDFE-DD56CEA7DA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4501802"/>
              </p:ext>
            </p:extLst>
          </p:nvPr>
        </p:nvGraphicFramePr>
        <p:xfrm>
          <a:off x="1066800" y="2103120"/>
          <a:ext cx="10058400" cy="3931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76795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D15573D-0E45-4691-B525-471152EC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448559-19A4-4252-8C27-54C1DA906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99DDB0-F27A-44CC-8E62-15E86AF9E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811" y="403509"/>
            <a:ext cx="4087368" cy="6050982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68575"/>
            <a:ext cx="3765200" cy="5457366"/>
          </a:xfrm>
        </p:spPr>
        <p:txBody>
          <a:bodyPr>
            <a:normAutofit/>
          </a:bodyPr>
          <a:lstStyle/>
          <a:p>
            <a:pPr algn="ctr"/>
            <a:r>
              <a:rPr lang="en-US" sz="4400">
                <a:solidFill>
                  <a:schemeClr val="bg1"/>
                </a:solidFill>
              </a:rPr>
              <a:t>Problem Description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F00083-59BF-C60C-CDBC-3D33FF0335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8124" y="559477"/>
            <a:ext cx="5647076" cy="54755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Bachus Winery is looking to modernize legacy operations with a new approach to data management. The goal is to provide a database that enables future expansion into automated and online inventory tracking, ordering, and reporting.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Minimum Viable Product provides a data structure that supports the long-term online functionality goals while delivering the automated reporting immediately.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Reporting should provide the health of the business, inventory, and workforce.</a:t>
            </a:r>
          </a:p>
        </p:txBody>
      </p:sp>
    </p:spTree>
    <p:extLst>
      <p:ext uri="{BB962C8B-B14F-4D97-AF65-F5344CB8AC3E}">
        <p14:creationId xmlns:p14="http://schemas.microsoft.com/office/powerpoint/2010/main" val="41127729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69377E-D51F-3385-DC5B-C275D78A4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AB8CD641-9DEB-4AF5-8236-E9C9CD4C9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D5E296C-7F37-495B-9C8F-C56402F0B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4FEA77F-6150-4990-AB1A-6C6AD09F7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6CC1B5B-CB1B-482B-BF03-89D1498F6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B537E3F-FCF5-4357-95F0-E51BBB463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7DF7FB3-680A-495D-816C-0B5753E734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DCC6119-A328-47FF-B1A6-2D09C0933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3585677-2F18-48C1-8C09-C26AD3F635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0646E723-37AC-46C1-833E-49EBFD56E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64BEB5-927C-40C6-AD8D-5B1081EBA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675873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3.png">
            <a:extLst>
              <a:ext uri="{FF2B5EF4-FFF2-40B4-BE49-F238E27FC236}">
                <a16:creationId xmlns:a16="http://schemas.microsoft.com/office/drawing/2014/main" id="{EFBD3B86-81B1-3DAE-2045-C90684A74E0F}"/>
              </a:ext>
            </a:extLst>
          </p:cNvPr>
          <p:cNvPicPr/>
          <p:nvPr/>
        </p:nvPicPr>
        <p:blipFill>
          <a:blip r:embed="rId4"/>
          <a:srcRect l="347" t="412" r="-176" b="100"/>
          <a:stretch/>
        </p:blipFill>
        <p:spPr>
          <a:xfrm>
            <a:off x="643192" y="731308"/>
            <a:ext cx="5451627" cy="5392258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CFAD90FD-B14D-4011-90EE-AB83798BC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840A683-B247-4FCD-A924-208E0F811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D3ED22-4F41-635B-D29E-8DCA77A87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7225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cap="all" spc="-100" dirty="0">
                <a:solidFill>
                  <a:schemeClr val="bg1"/>
                </a:solidFill>
              </a:rPr>
              <a:t>ERD</a:t>
            </a:r>
            <a:br>
              <a:rPr lang="en-US" cap="all" spc="-100" dirty="0">
                <a:solidFill>
                  <a:schemeClr val="bg1"/>
                </a:solidFill>
              </a:rPr>
            </a:br>
            <a:r>
              <a:rPr lang="en-US" sz="1600" spc="-100" dirty="0">
                <a:solidFill>
                  <a:schemeClr val="bg1"/>
                </a:solidFill>
              </a:rPr>
              <a:t>The following three slides will present enlarged partial views of the ERD</a:t>
            </a:r>
            <a:endParaRPr lang="en-US" sz="1600" cap="all" spc="-100" dirty="0">
              <a:solidFill>
                <a:schemeClr val="bg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6861741-689A-45A2-98D1-6C4A4F13C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C77DF75-521B-49EA-B235-767773C0E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C40A12-D255-4952-B536-CF4E4866D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12384E2-1832-460A-A0E1-22E60473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028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BF3B1-5C0E-F479-951B-CD3DDBC32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CC5C55-6F6E-814F-326D-EA0E84B49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cap="all" spc="-100" dirty="0">
                <a:solidFill>
                  <a:srgbClr val="FFFFFF"/>
                </a:solidFill>
              </a:rPr>
              <a:t>ERD </a:t>
            </a:r>
            <a:br>
              <a:rPr lang="en-US" cap="all" spc="-100" dirty="0">
                <a:solidFill>
                  <a:srgbClr val="FFFFFF"/>
                </a:solidFill>
              </a:rPr>
            </a:br>
            <a:r>
              <a:rPr lang="en-US" cap="all" spc="-100" dirty="0">
                <a:solidFill>
                  <a:srgbClr val="FFFFFF"/>
                </a:solidFill>
              </a:rPr>
              <a:t>part 1</a:t>
            </a:r>
          </a:p>
        </p:txBody>
      </p:sp>
      <p:pic>
        <p:nvPicPr>
          <p:cNvPr id="2" name="image3.png">
            <a:extLst>
              <a:ext uri="{FF2B5EF4-FFF2-40B4-BE49-F238E27FC236}">
                <a16:creationId xmlns:a16="http://schemas.microsoft.com/office/drawing/2014/main" id="{E644CE9A-D49C-4F79-1A0F-7D16447D617A}"/>
              </a:ext>
            </a:extLst>
          </p:cNvPr>
          <p:cNvPicPr/>
          <p:nvPr/>
        </p:nvPicPr>
        <p:blipFill>
          <a:blip r:embed="rId3"/>
          <a:srcRect r="50258" b="46191"/>
          <a:stretch/>
        </p:blipFill>
        <p:spPr>
          <a:xfrm>
            <a:off x="4009444" y="2109133"/>
            <a:ext cx="4173111" cy="4106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781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4D2F4-5E32-EF89-E3B4-F46619B47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CA04D2-B6B1-7DF8-949B-13DF89859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cap="all" spc="-100" dirty="0">
                <a:solidFill>
                  <a:srgbClr val="FFFFFF"/>
                </a:solidFill>
              </a:rPr>
              <a:t>ERD </a:t>
            </a:r>
            <a:br>
              <a:rPr lang="en-US" cap="all" spc="-100" dirty="0">
                <a:solidFill>
                  <a:srgbClr val="FFFFFF"/>
                </a:solidFill>
              </a:rPr>
            </a:br>
            <a:r>
              <a:rPr lang="en-US" cap="all" spc="-100" dirty="0">
                <a:solidFill>
                  <a:srgbClr val="FFFFFF"/>
                </a:solidFill>
              </a:rPr>
              <a:t>part 2</a:t>
            </a:r>
          </a:p>
        </p:txBody>
      </p:sp>
      <p:pic>
        <p:nvPicPr>
          <p:cNvPr id="2" name="image3.png">
            <a:extLst>
              <a:ext uri="{FF2B5EF4-FFF2-40B4-BE49-F238E27FC236}">
                <a16:creationId xmlns:a16="http://schemas.microsoft.com/office/drawing/2014/main" id="{3BB774AE-3900-0D06-D086-2D72071D8EAA}"/>
              </a:ext>
            </a:extLst>
          </p:cNvPr>
          <p:cNvPicPr/>
          <p:nvPr/>
        </p:nvPicPr>
        <p:blipFill>
          <a:blip r:embed="rId3"/>
          <a:srcRect l="48073" r="156" b="49459"/>
          <a:stretch/>
        </p:blipFill>
        <p:spPr>
          <a:xfrm>
            <a:off x="3924301" y="2425677"/>
            <a:ext cx="4343397" cy="385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16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31711-A726-2F22-38C9-03AEF8FC8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D76500-5FB0-D6A6-2B15-0CB39C908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cap="all" spc="-100" dirty="0">
                <a:solidFill>
                  <a:srgbClr val="FFFFFF"/>
                </a:solidFill>
              </a:rPr>
              <a:t>ERD </a:t>
            </a:r>
            <a:br>
              <a:rPr lang="en-US" cap="all" spc="-100" dirty="0">
                <a:solidFill>
                  <a:srgbClr val="FFFFFF"/>
                </a:solidFill>
              </a:rPr>
            </a:br>
            <a:r>
              <a:rPr lang="en-US" cap="all" spc="-100" dirty="0">
                <a:solidFill>
                  <a:srgbClr val="FFFFFF"/>
                </a:solidFill>
              </a:rPr>
              <a:t>part 3</a:t>
            </a:r>
          </a:p>
        </p:txBody>
      </p:sp>
      <p:pic>
        <p:nvPicPr>
          <p:cNvPr id="5" name="image3.png">
            <a:extLst>
              <a:ext uri="{FF2B5EF4-FFF2-40B4-BE49-F238E27FC236}">
                <a16:creationId xmlns:a16="http://schemas.microsoft.com/office/drawing/2014/main" id="{E426C599-2979-5802-E03B-784FF2907828}"/>
              </a:ext>
            </a:extLst>
          </p:cNvPr>
          <p:cNvPicPr/>
          <p:nvPr/>
        </p:nvPicPr>
        <p:blipFill>
          <a:blip r:embed="rId3"/>
          <a:srcRect l="-53" t="51885" r="540" b="-541"/>
          <a:stretch/>
        </p:blipFill>
        <p:spPr>
          <a:xfrm>
            <a:off x="1921625" y="2327574"/>
            <a:ext cx="8348749" cy="371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318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F676C5D-39FB-47FA-8E32-DBC5B5CBA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309DCE-22F9-498E-B635-F28481159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7474D6-D12E-45CA-A354-84ECA62C56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75762-4FC9-252C-B6B0-F7E35232C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727626"/>
            <a:ext cx="4602152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Report 1 of 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7327CB-FFE1-473C-9250-7A02C83B3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6344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861E25C-125D-41D9-A67D-F6608686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9" y="640080"/>
            <a:ext cx="5056652" cy="5577840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C0A6138-0D4A-492A-BCC9-B54BFB7E4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720" y="809471"/>
            <a:ext cx="4713890" cy="5239058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5" name="Picture 4" descr="A screen shot of a performance&#10;&#10;AI-generated content may be incorrect.">
            <a:extLst>
              <a:ext uri="{FF2B5EF4-FFF2-40B4-BE49-F238E27FC236}">
                <a16:creationId xmlns:a16="http://schemas.microsoft.com/office/drawing/2014/main" id="{CF3D43C2-5702-D364-B07B-6D03BE77F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772" y="2697593"/>
            <a:ext cx="4091786" cy="14628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65C44-EFD3-655D-38E2-17084DDD9A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46137" y="2538919"/>
            <a:ext cx="4602152" cy="359688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b="1" dirty="0"/>
              <a:t>The Delivery Performance In Day By Month and Year</a:t>
            </a:r>
          </a:p>
          <a:p>
            <a:r>
              <a:rPr lang="en-US" dirty="0"/>
              <a:t>Shows an average of the days late of all deliveries for a particular month</a:t>
            </a:r>
          </a:p>
          <a:p>
            <a:r>
              <a:rPr lang="en-US" dirty="0"/>
              <a:t>Positive numbers indicate the average is late</a:t>
            </a:r>
          </a:p>
          <a:p>
            <a:r>
              <a:rPr lang="en-US" dirty="0"/>
              <a:t>Negative numbers indicate the average is early</a:t>
            </a:r>
          </a:p>
          <a:p>
            <a:r>
              <a:rPr lang="en-US" dirty="0"/>
              <a:t>Sorted from earliest to latest month</a:t>
            </a:r>
          </a:p>
          <a:p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63F5873-E56D-4836-8C82-DC56E6309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02365" y="374904"/>
            <a:ext cx="5117780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1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3D0AB6-8CE1-85C3-D860-5F9D0BDDD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D1A5D6-CB40-8BEA-F239-1599ED714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EC9D55-7D4C-39D2-DE34-B3029A27A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5AE4051-8C80-8920-E8A3-AE2708F20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228A83-B699-895E-2A7E-C5FD30254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727626"/>
            <a:ext cx="4602152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Report 2 of 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732CAD-16F9-D8E9-900D-AE4F060CE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6344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D36FBC-4FAF-1330-93C2-49F6B625E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9" y="640080"/>
            <a:ext cx="5056652" cy="5577840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241D70A-839B-BC95-6878-01067E24F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720" y="809471"/>
            <a:ext cx="4713890" cy="5239058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82E41-45AF-DC95-A0E8-C49DE8B152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46137" y="2538919"/>
            <a:ext cx="4602152" cy="359688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Average Delivery Performance In Days by Supplier</a:t>
            </a:r>
          </a:p>
          <a:p>
            <a:r>
              <a:rPr lang="en-US" dirty="0"/>
              <a:t>Same information as the monthly report but by supplier</a:t>
            </a:r>
          </a:p>
          <a:p>
            <a:r>
              <a:rPr lang="en-US" dirty="0"/>
              <a:t>Allows the user to identify problem suppliers</a:t>
            </a:r>
          </a:p>
          <a:p>
            <a:r>
              <a:rPr lang="en-US" dirty="0"/>
              <a:t>Sorted by average days in descending order</a:t>
            </a:r>
          </a:p>
          <a:p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E0DB7F-9FC8-4A99-71B2-896A85D9A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02365" y="374904"/>
            <a:ext cx="5117780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4" name="Picture 3" descr="A screen shot of a black screen&#10;&#10;AI-generated content may be incorrect.">
            <a:extLst>
              <a:ext uri="{FF2B5EF4-FFF2-40B4-BE49-F238E27FC236}">
                <a16:creationId xmlns:a16="http://schemas.microsoft.com/office/drawing/2014/main" id="{E5F0517F-D3B2-35E7-3F82-62C4114C3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550" y="2746684"/>
            <a:ext cx="4314825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426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913DB040-6816-4415-960D-8178C78575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3949939-2C9E-4399-80BE-3FEFB064CF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2B7C465-BD8F-4B6A-8925-267AB00CDB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FC83A0-AB98-4659-ACD5-D2185007C70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67</TotalTime>
  <Words>355</Words>
  <Application>Microsoft Office PowerPoint</Application>
  <PresentationFormat>Widescreen</PresentationFormat>
  <Paragraphs>55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Savon</vt:lpstr>
      <vt:lpstr>Bachus Database Design</vt:lpstr>
      <vt:lpstr>Meet The Team</vt:lpstr>
      <vt:lpstr>Problem Description</vt:lpstr>
      <vt:lpstr>ERD The following three slides will present enlarged partial views of the ERD</vt:lpstr>
      <vt:lpstr>ERD  part 1</vt:lpstr>
      <vt:lpstr>ERD  part 2</vt:lpstr>
      <vt:lpstr>ERD  part 3</vt:lpstr>
      <vt:lpstr>Report 1 of 3</vt:lpstr>
      <vt:lpstr>Report 2 of 3</vt:lpstr>
      <vt:lpstr>Report 3 of 3</vt:lpstr>
      <vt:lpstr>Assumptions</vt:lpstr>
      <vt:lpstr>Contact 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Jason Luttrell</dc:creator>
  <cp:lastModifiedBy>Jason Luttrell</cp:lastModifiedBy>
  <cp:revision>1</cp:revision>
  <dcterms:created xsi:type="dcterms:W3CDTF">2025-02-24T23:32:23Z</dcterms:created>
  <dcterms:modified xsi:type="dcterms:W3CDTF">2025-02-25T00:39:25Z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